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7" r:id="rId2"/>
    <p:sldId id="259" r:id="rId3"/>
    <p:sldId id="260" r:id="rId4"/>
    <p:sldId id="261" r:id="rId5"/>
    <p:sldId id="262" r:id="rId6"/>
    <p:sldId id="267" r:id="rId7"/>
    <p:sldId id="264" r:id="rId8"/>
    <p:sldId id="266" r:id="rId9"/>
    <p:sldId id="265" r:id="rId10"/>
    <p:sldId id="269" r:id="rId11"/>
  </p:sldIdLst>
  <p:sldSz cx="12192000" cy="6858000"/>
  <p:notesSz cx="7053263" cy="93091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18" autoAdjust="0"/>
    <p:restoredTop sz="94660"/>
  </p:normalViewPr>
  <p:slideViewPr>
    <p:cSldViewPr snapToGrid="0">
      <p:cViewPr varScale="1">
        <p:scale>
          <a:sx n="74" d="100"/>
          <a:sy n="74" d="100"/>
        </p:scale>
        <p:origin x="61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FC2FF5DB-AFAE-4122-A22B-81072399F14A}" type="datetimeFigureOut">
              <a:rPr lang="es-CO" smtClean="0"/>
              <a:t>28/11/2018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977A50C6-3F83-406B-A9E2-90AA27FF51E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1941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77A4C-EC0C-4892-8154-692CD2E95361}" type="datetimeFigureOut">
              <a:rPr lang="es-CO" smtClean="0"/>
              <a:t>28/11/2018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5C4D-49C2-4DCB-BA5B-59A8B6A5F2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81347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77A4C-EC0C-4892-8154-692CD2E95361}" type="datetimeFigureOut">
              <a:rPr lang="es-CO" smtClean="0"/>
              <a:t>28/11/2018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5C4D-49C2-4DCB-BA5B-59A8B6A5F2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24724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77A4C-EC0C-4892-8154-692CD2E95361}" type="datetimeFigureOut">
              <a:rPr lang="es-CO" smtClean="0"/>
              <a:t>28/11/2018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5C4D-49C2-4DCB-BA5B-59A8B6A5F2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0119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77A4C-EC0C-4892-8154-692CD2E95361}" type="datetimeFigureOut">
              <a:rPr lang="es-CO" smtClean="0"/>
              <a:t>28/11/2018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5C4D-49C2-4DCB-BA5B-59A8B6A5F2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963721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77A4C-EC0C-4892-8154-692CD2E95361}" type="datetimeFigureOut">
              <a:rPr lang="es-CO" smtClean="0"/>
              <a:t>28/11/2018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5C4D-49C2-4DCB-BA5B-59A8B6A5F2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64168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77A4C-EC0C-4892-8154-692CD2E95361}" type="datetimeFigureOut">
              <a:rPr lang="es-CO" smtClean="0"/>
              <a:t>28/11/2018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5C4D-49C2-4DCB-BA5B-59A8B6A5F2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971334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77A4C-EC0C-4892-8154-692CD2E95361}" type="datetimeFigureOut">
              <a:rPr lang="es-CO" smtClean="0"/>
              <a:t>28/11/2018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5C4D-49C2-4DCB-BA5B-59A8B6A5F2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6311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77A4C-EC0C-4892-8154-692CD2E95361}" type="datetimeFigureOut">
              <a:rPr lang="es-CO" smtClean="0"/>
              <a:t>28/11/2018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5C4D-49C2-4DCB-BA5B-59A8B6A5F2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18689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77A4C-EC0C-4892-8154-692CD2E95361}" type="datetimeFigureOut">
              <a:rPr lang="es-CO" smtClean="0"/>
              <a:t>28/11/2018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5C4D-49C2-4DCB-BA5B-59A8B6A5F2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51721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77A4C-EC0C-4892-8154-692CD2E95361}" type="datetimeFigureOut">
              <a:rPr lang="es-CO" smtClean="0"/>
              <a:t>28/11/2018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5C4D-49C2-4DCB-BA5B-59A8B6A5F2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45686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77A4C-EC0C-4892-8154-692CD2E95361}" type="datetimeFigureOut">
              <a:rPr lang="es-CO" smtClean="0"/>
              <a:t>28/11/2018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5C4D-49C2-4DCB-BA5B-59A8B6A5F2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635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77A4C-EC0C-4892-8154-692CD2E95361}" type="datetimeFigureOut">
              <a:rPr lang="es-CO" smtClean="0"/>
              <a:t>28/11/2018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15C4D-49C2-4DCB-BA5B-59A8B6A5F2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1306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para imagen de libro abiert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34"/>
          <a:stretch/>
        </p:blipFill>
        <p:spPr bwMode="auto">
          <a:xfrm>
            <a:off x="3520498" y="2573490"/>
            <a:ext cx="5267459" cy="3915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0825" y="9012238"/>
            <a:ext cx="9753600" cy="1655762"/>
          </a:xfrm>
        </p:spPr>
        <p:txBody>
          <a:bodyPr/>
          <a:lstStyle/>
          <a:p>
            <a:endParaRPr lang="es-CO" dirty="0"/>
          </a:p>
        </p:txBody>
      </p:sp>
      <p:pic>
        <p:nvPicPr>
          <p:cNvPr id="1028" name="Picture 4" descr="http://emserpla.gov.co/public/defaultLayout/img/footerpane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76" y="5740182"/>
            <a:ext cx="12192000" cy="1228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..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1481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931754" y="287270"/>
            <a:ext cx="10457644" cy="2387600"/>
          </a:xfrm>
        </p:spPr>
        <p:txBody>
          <a:bodyPr>
            <a:noAutofit/>
          </a:bodyPr>
          <a:lstStyle/>
          <a:p>
            <a:r>
              <a:rPr lang="es-CO" sz="5400" b="1" dirty="0" smtClean="0"/>
              <a:t>CODIGO DE INTEGRIDAD</a:t>
            </a:r>
            <a:endParaRPr lang="es-CO" sz="5400" b="1" dirty="0"/>
          </a:p>
        </p:txBody>
      </p:sp>
      <p:sp>
        <p:nvSpPr>
          <p:cNvPr id="2" name="CuadroTexto 1"/>
          <p:cNvSpPr txBox="1"/>
          <p:nvPr/>
        </p:nvSpPr>
        <p:spPr>
          <a:xfrm>
            <a:off x="10015469" y="6488668"/>
            <a:ext cx="2176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/>
              <a:t>Oficina MECI-Calidad</a:t>
            </a:r>
            <a:endParaRPr lang="es-CO" b="1" dirty="0"/>
          </a:p>
        </p:txBody>
      </p:sp>
    </p:spTree>
    <p:extLst>
      <p:ext uri="{BB962C8B-B14F-4D97-AF65-F5344CB8AC3E}">
        <p14:creationId xmlns:p14="http://schemas.microsoft.com/office/powerpoint/2010/main" val="23709583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53" t="23819" r="6439" b="27070"/>
          <a:stretch/>
        </p:blipFill>
        <p:spPr>
          <a:xfrm>
            <a:off x="1168049" y="1704109"/>
            <a:ext cx="9901733" cy="4120395"/>
          </a:xfrm>
          <a:prstGeom prst="rect">
            <a:avLst/>
          </a:prstGeom>
        </p:spPr>
      </p:pic>
      <p:pic>
        <p:nvPicPr>
          <p:cNvPr id="8" name="Picture 6" descr="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1197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0825" y="9012238"/>
            <a:ext cx="9753600" cy="1655762"/>
          </a:xfrm>
        </p:spPr>
        <p:txBody>
          <a:bodyPr/>
          <a:lstStyle/>
          <a:p>
            <a:endParaRPr lang="es-CO" dirty="0"/>
          </a:p>
        </p:txBody>
      </p:sp>
      <p:pic>
        <p:nvPicPr>
          <p:cNvPr id="1028" name="Picture 4" descr="http://emserpla.gov.co/public/defaultLayout/img/footerpane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5875825"/>
            <a:ext cx="12192000" cy="1022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168049" y="1563280"/>
            <a:ext cx="10639914" cy="4261224"/>
          </a:xfrm>
        </p:spPr>
        <p:txBody>
          <a:bodyPr>
            <a:normAutofit/>
          </a:bodyPr>
          <a:lstStyle/>
          <a:p>
            <a:pPr algn="l"/>
            <a:r>
              <a:rPr lang="es-CO" sz="2800" dirty="0">
                <a:latin typeface="+mn-lt"/>
                <a:ea typeface="+mn-ea"/>
                <a:cs typeface="+mn-cs"/>
              </a:rPr>
              <a:t/>
            </a:r>
            <a:br>
              <a:rPr lang="es-CO" sz="2800" dirty="0">
                <a:latin typeface="+mn-lt"/>
                <a:ea typeface="+mn-ea"/>
                <a:cs typeface="+mn-cs"/>
              </a:rPr>
            </a:br>
            <a:r>
              <a:rPr lang="es-CO" sz="1400" dirty="0" smtClean="0"/>
              <a:t/>
            </a:r>
            <a:br>
              <a:rPr lang="es-CO" sz="1400" dirty="0" smtClean="0"/>
            </a:br>
            <a:r>
              <a:rPr lang="es-CO" sz="1400" dirty="0"/>
              <a:t/>
            </a:r>
            <a:br>
              <a:rPr lang="es-CO" sz="1400" dirty="0"/>
            </a:br>
            <a:r>
              <a:rPr lang="es-CO" sz="1400" dirty="0"/>
              <a:t> </a:t>
            </a:r>
            <a:br>
              <a:rPr lang="es-CO" sz="1400" dirty="0"/>
            </a:br>
            <a:r>
              <a:rPr lang="es-CO" sz="1400" dirty="0" smtClean="0"/>
              <a:t>.</a:t>
            </a:r>
            <a:br>
              <a:rPr lang="es-CO" sz="1400" dirty="0" smtClean="0"/>
            </a:br>
            <a:r>
              <a:rPr lang="es-CO" sz="1400" dirty="0"/>
              <a:t/>
            </a:r>
            <a:br>
              <a:rPr lang="es-CO" sz="1400" dirty="0"/>
            </a:br>
            <a:endParaRPr lang="es-CO" sz="1400" b="1" dirty="0"/>
          </a:p>
        </p:txBody>
      </p:sp>
      <p:sp>
        <p:nvSpPr>
          <p:cNvPr id="5" name="Rectángulo 4"/>
          <p:cNvSpPr/>
          <p:nvPr/>
        </p:nvSpPr>
        <p:spPr>
          <a:xfrm>
            <a:off x="1105619" y="2942317"/>
            <a:ext cx="10109914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800" dirty="0" smtClean="0"/>
              <a:t> </a:t>
            </a:r>
          </a:p>
          <a:p>
            <a:endParaRPr lang="es-CO" sz="2800" dirty="0" smtClean="0"/>
          </a:p>
          <a:p>
            <a:endParaRPr lang="es-CO" dirty="0" smtClean="0"/>
          </a:p>
          <a:p>
            <a:endParaRPr lang="es-CO" dirty="0" smtClean="0"/>
          </a:p>
        </p:txBody>
      </p:sp>
      <p:sp>
        <p:nvSpPr>
          <p:cNvPr id="6" name="CuadroTexto 5"/>
          <p:cNvSpPr txBox="1"/>
          <p:nvPr/>
        </p:nvSpPr>
        <p:spPr>
          <a:xfrm>
            <a:off x="3723248" y="3021591"/>
            <a:ext cx="48746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600" dirty="0" smtClean="0"/>
              <a:t>GRACIAS </a:t>
            </a:r>
            <a:endParaRPr lang="es-CO" sz="9600" dirty="0"/>
          </a:p>
        </p:txBody>
      </p:sp>
      <p:sp>
        <p:nvSpPr>
          <p:cNvPr id="13" name="CuadroTexto 12"/>
          <p:cNvSpPr txBox="1"/>
          <p:nvPr/>
        </p:nvSpPr>
        <p:spPr>
          <a:xfrm>
            <a:off x="10015469" y="6488668"/>
            <a:ext cx="2176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/>
              <a:t>Oficina MECI-Calidad</a:t>
            </a:r>
            <a:endParaRPr lang="es-CO" b="1" dirty="0"/>
          </a:p>
        </p:txBody>
      </p:sp>
    </p:spTree>
    <p:extLst>
      <p:ext uri="{BB962C8B-B14F-4D97-AF65-F5344CB8AC3E}">
        <p14:creationId xmlns:p14="http://schemas.microsoft.com/office/powerpoint/2010/main" val="2141055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0825" y="9012238"/>
            <a:ext cx="9753600" cy="1655762"/>
          </a:xfrm>
        </p:spPr>
        <p:txBody>
          <a:bodyPr/>
          <a:lstStyle/>
          <a:p>
            <a:endParaRPr lang="es-CO" dirty="0"/>
          </a:p>
        </p:txBody>
      </p:sp>
      <p:pic>
        <p:nvPicPr>
          <p:cNvPr id="1028" name="Picture 4" descr="http://emserpla.gov.co/public/defaultLayout/img/footerpane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76" y="5740182"/>
            <a:ext cx="12192000" cy="1228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1519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520825" y="335749"/>
            <a:ext cx="9144000" cy="2387600"/>
          </a:xfrm>
        </p:spPr>
        <p:txBody>
          <a:bodyPr>
            <a:normAutofit/>
          </a:bodyPr>
          <a:lstStyle/>
          <a:p>
            <a:r>
              <a:rPr lang="es-CO" sz="5400" b="1" dirty="0" smtClean="0"/>
              <a:t>CODIGO DE INTEGRIDAD</a:t>
            </a:r>
            <a:endParaRPr lang="es-CO" sz="5400" b="1" dirty="0"/>
          </a:p>
        </p:txBody>
      </p:sp>
      <p:sp>
        <p:nvSpPr>
          <p:cNvPr id="5" name="Rectángulo 4"/>
          <p:cNvSpPr/>
          <p:nvPr/>
        </p:nvSpPr>
        <p:spPr>
          <a:xfrm>
            <a:off x="1041042" y="2887006"/>
            <a:ext cx="10109914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O" sz="2800" dirty="0" smtClean="0"/>
              <a:t>Decreto No. 1499 de septiembre de 2017 – Función Pública – </a:t>
            </a:r>
            <a:r>
              <a:rPr lang="es-CO" sz="2800" dirty="0"/>
              <a:t>el Modelo Integrado </a:t>
            </a:r>
            <a:r>
              <a:rPr lang="es-CO" sz="2800" dirty="0" smtClean="0"/>
              <a:t>de Planeación </a:t>
            </a:r>
            <a:r>
              <a:rPr lang="es-CO" sz="2800" dirty="0"/>
              <a:t>y Gestión, </a:t>
            </a:r>
            <a:r>
              <a:rPr lang="es-CO" sz="2800" dirty="0" smtClean="0"/>
              <a:t>incluye </a:t>
            </a:r>
            <a:r>
              <a:rPr lang="es-CO" sz="2800" dirty="0"/>
              <a:t>en la D</a:t>
            </a:r>
            <a:r>
              <a:rPr lang="es-CO" sz="2800" dirty="0" smtClean="0"/>
              <a:t>imensión </a:t>
            </a:r>
            <a:r>
              <a:rPr lang="es-CO" sz="2800" dirty="0"/>
              <a:t>del Talento Humano, una </a:t>
            </a:r>
            <a:r>
              <a:rPr lang="es-CO" sz="2800" dirty="0" smtClean="0"/>
              <a:t>política de </a:t>
            </a:r>
            <a:r>
              <a:rPr lang="es-CO" sz="2800" dirty="0"/>
              <a:t>integridad y el código de integridad del servicio público</a:t>
            </a:r>
            <a:r>
              <a:rPr lang="es-CO" sz="2800" dirty="0" smtClean="0"/>
              <a:t>.</a:t>
            </a:r>
          </a:p>
          <a:p>
            <a:pPr algn="just"/>
            <a:r>
              <a:rPr lang="es-CO" sz="2800" dirty="0" smtClean="0"/>
              <a:t>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s-CO" sz="2800" dirty="0" smtClean="0"/>
              <a:t>Resolucion Administrativa No. 110 de septiembre 17 de 2018.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s-CO" sz="2800" dirty="0" smtClean="0"/>
          </a:p>
          <a:p>
            <a:endParaRPr lang="es-CO" dirty="0" smtClean="0"/>
          </a:p>
          <a:p>
            <a:endParaRPr lang="es-CO" dirty="0" smtClean="0"/>
          </a:p>
        </p:txBody>
      </p:sp>
      <p:sp>
        <p:nvSpPr>
          <p:cNvPr id="7" name="CuadroTexto 6"/>
          <p:cNvSpPr txBox="1"/>
          <p:nvPr/>
        </p:nvSpPr>
        <p:spPr>
          <a:xfrm>
            <a:off x="10015469" y="6488668"/>
            <a:ext cx="2176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/>
              <a:t>Oficina MECI-Calidad</a:t>
            </a:r>
            <a:endParaRPr lang="es-CO" b="1" dirty="0"/>
          </a:p>
        </p:txBody>
      </p:sp>
    </p:spTree>
    <p:extLst>
      <p:ext uri="{BB962C8B-B14F-4D97-AF65-F5344CB8AC3E}">
        <p14:creationId xmlns:p14="http://schemas.microsoft.com/office/powerpoint/2010/main" val="3588479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0825" y="9012238"/>
            <a:ext cx="9753600" cy="1655762"/>
          </a:xfrm>
        </p:spPr>
        <p:txBody>
          <a:bodyPr/>
          <a:lstStyle/>
          <a:p>
            <a:endParaRPr lang="es-CO" dirty="0"/>
          </a:p>
        </p:txBody>
      </p:sp>
      <p:pic>
        <p:nvPicPr>
          <p:cNvPr id="1028" name="Picture 4" descr="http://emserpla.gov.co/public/defaultLayout/img/footerpane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38839"/>
            <a:ext cx="12192000" cy="1228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1353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802965" y="3508227"/>
            <a:ext cx="10715222" cy="4261224"/>
          </a:xfrm>
        </p:spPr>
        <p:txBody>
          <a:bodyPr>
            <a:normAutofit fontScale="90000"/>
          </a:bodyPr>
          <a:lstStyle/>
          <a:p>
            <a:pPr algn="just"/>
            <a:r>
              <a:rPr lang="es-CO" sz="4000" b="1" dirty="0">
                <a:latin typeface="+mn-lt"/>
                <a:ea typeface="+mn-ea"/>
                <a:cs typeface="+mn-cs"/>
              </a:rPr>
              <a:t>PROPOSITO:</a:t>
            </a:r>
            <a:r>
              <a:rPr lang="es-CO" sz="2200" dirty="0" smtClean="0"/>
              <a:t>   </a:t>
            </a:r>
            <a:r>
              <a:rPr lang="es-CO" sz="1400" dirty="0" smtClean="0"/>
              <a:t/>
            </a:r>
            <a:br>
              <a:rPr lang="es-CO" sz="1400" dirty="0" smtClean="0"/>
            </a:br>
            <a:r>
              <a:rPr lang="es-CO" sz="1400" dirty="0"/>
              <a:t/>
            </a:r>
            <a:br>
              <a:rPr lang="es-CO" sz="1400" dirty="0"/>
            </a:br>
            <a:r>
              <a:rPr lang="es-CO" sz="2200" dirty="0" smtClean="0">
                <a:latin typeface="+mn-lt"/>
                <a:cs typeface="Arial" panose="020B0604020202020204" pitchFamily="34" charset="0"/>
              </a:rPr>
              <a:t>Orientar</a:t>
            </a:r>
            <a:r>
              <a:rPr lang="es-CO" sz="2200" dirty="0" smtClean="0">
                <a:latin typeface="+mn-lt"/>
                <a:ea typeface="+mn-ea"/>
                <a:cs typeface="Arial" panose="020B0604020202020204" pitchFamily="34" charset="0"/>
              </a:rPr>
              <a:t> </a:t>
            </a:r>
            <a:r>
              <a:rPr lang="es-CO" sz="2200" dirty="0">
                <a:latin typeface="+mn-lt"/>
                <a:ea typeface="+mn-ea"/>
                <a:cs typeface="Arial" panose="020B0604020202020204" pitchFamily="34" charset="0"/>
              </a:rPr>
              <a:t>las actuaciones de los servidores y establecer pautas concretas de cómo debe ser su comportamiento </a:t>
            </a:r>
            <a:r>
              <a:rPr lang="es-CO" sz="2200" dirty="0" smtClean="0">
                <a:latin typeface="+mn-lt"/>
                <a:ea typeface="+mn-ea"/>
                <a:cs typeface="Arial" panose="020B0604020202020204" pitchFamily="34" charset="0"/>
              </a:rPr>
              <a:t>en su labor, enmarcados en una línea de acción cotidiana. Será un </a:t>
            </a:r>
            <a:r>
              <a:rPr lang="es-CO" sz="2200" dirty="0" smtClean="0">
                <a:solidFill>
                  <a:srgbClr val="00B0F0"/>
                </a:solidFill>
                <a:latin typeface="+mn-lt"/>
                <a:ea typeface="+mn-ea"/>
                <a:cs typeface="Arial" panose="020B0604020202020204" pitchFamily="34" charset="0"/>
              </a:rPr>
              <a:t>único código general </a:t>
            </a:r>
            <a:r>
              <a:rPr lang="es-CO" sz="2200" dirty="0" smtClean="0">
                <a:latin typeface="+mn-lt"/>
                <a:ea typeface="+mn-ea"/>
                <a:cs typeface="Arial" panose="020B0604020202020204" pitchFamily="34" charset="0"/>
              </a:rPr>
              <a:t>y conciso para ser aplicable a los servidores de todas las entidades Públicas del Estado. </a:t>
            </a:r>
            <a:br>
              <a:rPr lang="es-CO" sz="2200" dirty="0" smtClean="0">
                <a:latin typeface="+mn-lt"/>
                <a:ea typeface="+mn-ea"/>
                <a:cs typeface="Arial" panose="020B0604020202020204" pitchFamily="34" charset="0"/>
              </a:rPr>
            </a:br>
            <a:r>
              <a:rPr lang="es-CO" sz="2200" dirty="0" smtClean="0">
                <a:latin typeface="+mn-lt"/>
                <a:ea typeface="+mn-ea"/>
                <a:cs typeface="Arial" panose="020B0604020202020204" pitchFamily="34" charset="0"/>
              </a:rPr>
              <a:t/>
            </a:r>
            <a:br>
              <a:rPr lang="es-CO" sz="2200" dirty="0" smtClean="0">
                <a:latin typeface="+mn-lt"/>
                <a:ea typeface="+mn-ea"/>
                <a:cs typeface="Arial" panose="020B0604020202020204" pitchFamily="34" charset="0"/>
              </a:rPr>
            </a:br>
            <a:r>
              <a:rPr lang="es-CO" sz="2200" dirty="0" smtClean="0">
                <a:latin typeface="+mn-lt"/>
                <a:ea typeface="+mn-ea"/>
                <a:cs typeface="Arial" panose="020B0604020202020204" pitchFamily="34" charset="0"/>
              </a:rPr>
              <a:t/>
            </a:r>
            <a:br>
              <a:rPr lang="es-CO" sz="2200" dirty="0" smtClean="0">
                <a:latin typeface="+mn-lt"/>
                <a:ea typeface="+mn-ea"/>
                <a:cs typeface="Arial" panose="020B0604020202020204" pitchFamily="34" charset="0"/>
              </a:rPr>
            </a:br>
            <a:r>
              <a:rPr lang="es-CO" sz="2200" b="1" dirty="0" smtClean="0">
                <a:solidFill>
                  <a:srgbClr val="00B0F0"/>
                </a:solidFill>
                <a:latin typeface="+mn-lt"/>
                <a:ea typeface="+mn-ea"/>
                <a:cs typeface="Arial" panose="020B0604020202020204" pitchFamily="34" charset="0"/>
              </a:rPr>
              <a:t>El código reúne cinco (5) valores</a:t>
            </a:r>
            <a:r>
              <a:rPr lang="es-CO" sz="2200" dirty="0" smtClean="0">
                <a:latin typeface="+mn-lt"/>
                <a:ea typeface="+mn-ea"/>
                <a:cs typeface="Arial" panose="020B0604020202020204" pitchFamily="34" charset="0"/>
              </a:rPr>
              <a:t>:  </a:t>
            </a:r>
            <a:r>
              <a:rPr lang="es-CO" sz="2200" b="1" dirty="0" smtClean="0">
                <a:latin typeface="+mn-lt"/>
                <a:ea typeface="+mn-ea"/>
                <a:cs typeface="Arial" panose="020B0604020202020204" pitchFamily="34" charset="0"/>
              </a:rPr>
              <a:t>La Honestidad, El Respeto, El Compromiso, la Diligencia y la Justicia</a:t>
            </a:r>
            <a:r>
              <a:rPr lang="es-CO" sz="2200" dirty="0" smtClean="0">
                <a:latin typeface="+mn-lt"/>
                <a:ea typeface="+mn-ea"/>
                <a:cs typeface="Arial" panose="020B0604020202020204" pitchFamily="34" charset="0"/>
              </a:rPr>
              <a:t>, seleccionados por casi 25 mil servidores del país mediante mecanismos como buzones dispuestos en Ministerios y Departamentos </a:t>
            </a:r>
            <a:r>
              <a:rPr lang="es-CO" sz="2200" dirty="0">
                <a:latin typeface="+mn-lt"/>
                <a:ea typeface="+mn-ea"/>
                <a:cs typeface="Arial" panose="020B0604020202020204" pitchFamily="34" charset="0"/>
              </a:rPr>
              <a:t>A</a:t>
            </a:r>
            <a:r>
              <a:rPr lang="es-CO" sz="2200" dirty="0" smtClean="0">
                <a:latin typeface="+mn-lt"/>
                <a:ea typeface="+mn-ea"/>
                <a:cs typeface="Arial" panose="020B0604020202020204" pitchFamily="34" charset="0"/>
              </a:rPr>
              <a:t>dministrativos, así como a través de un formulario de votación  virtual. </a:t>
            </a:r>
            <a:r>
              <a:rPr lang="es-CO" sz="2200" dirty="0">
                <a:latin typeface="+mn-lt"/>
                <a:ea typeface="+mn-ea"/>
                <a:cs typeface="Arial" panose="020B0604020202020204" pitchFamily="34" charset="0"/>
              </a:rPr>
              <a:t>Su presentación tuvo lugar en </a:t>
            </a:r>
            <a:r>
              <a:rPr lang="es-CO" sz="2200" dirty="0" smtClean="0">
                <a:latin typeface="+mn-lt"/>
                <a:ea typeface="+mn-ea"/>
                <a:cs typeface="Arial" panose="020B0604020202020204" pitchFamily="34" charset="0"/>
              </a:rPr>
              <a:t>la </a:t>
            </a:r>
            <a:r>
              <a:rPr lang="es-CO" sz="2200" dirty="0">
                <a:latin typeface="+mn-lt"/>
                <a:ea typeface="+mn-ea"/>
                <a:cs typeface="Arial" panose="020B0604020202020204" pitchFamily="34" charset="0"/>
              </a:rPr>
              <a:t>conmemoración del día Nacional del Servidor Públicos, edición 2017; en este evento, </a:t>
            </a:r>
            <a:r>
              <a:rPr lang="es-CO" sz="2200" dirty="0" smtClean="0">
                <a:latin typeface="+mn-lt"/>
                <a:ea typeface="+mn-ea"/>
                <a:cs typeface="Arial" panose="020B0604020202020204" pitchFamily="34" charset="0"/>
              </a:rPr>
              <a:t>El Presidente </a:t>
            </a:r>
            <a:r>
              <a:rPr lang="es-CO" sz="2200" dirty="0">
                <a:latin typeface="+mn-lt"/>
                <a:ea typeface="+mn-ea"/>
                <a:cs typeface="Arial" panose="020B0604020202020204" pitchFamily="34" charset="0"/>
              </a:rPr>
              <a:t>de la </a:t>
            </a:r>
            <a:r>
              <a:rPr lang="es-CO" sz="2200" dirty="0" smtClean="0">
                <a:latin typeface="+mn-lt"/>
                <a:ea typeface="+mn-ea"/>
                <a:cs typeface="Arial" panose="020B0604020202020204" pitchFamily="34" charset="0"/>
              </a:rPr>
              <a:t>época, Dr. Juan </a:t>
            </a:r>
            <a:r>
              <a:rPr lang="es-CO" sz="2200" dirty="0">
                <a:latin typeface="+mn-lt"/>
                <a:ea typeface="+mn-ea"/>
                <a:cs typeface="Arial" panose="020B0604020202020204" pitchFamily="34" charset="0"/>
              </a:rPr>
              <a:t>Manuel Santos, presentó los cinco (5) valores que componen el código de Integridad a cerca de 1.000 </a:t>
            </a:r>
            <a:r>
              <a:rPr lang="es-CO" sz="2200" dirty="0" smtClean="0">
                <a:latin typeface="+mn-lt"/>
                <a:ea typeface="+mn-ea"/>
                <a:cs typeface="Arial" panose="020B0604020202020204" pitchFamily="34" charset="0"/>
              </a:rPr>
              <a:t>servidores Públicos</a:t>
            </a:r>
            <a:r>
              <a:rPr lang="es-CO" sz="2200" dirty="0">
                <a:latin typeface="+mn-lt"/>
                <a:ea typeface="+mn-ea"/>
                <a:cs typeface="+mn-cs"/>
              </a:rPr>
              <a:t>. </a:t>
            </a:r>
            <a:br>
              <a:rPr lang="es-CO" sz="2200" dirty="0">
                <a:latin typeface="+mn-lt"/>
                <a:ea typeface="+mn-ea"/>
                <a:cs typeface="+mn-cs"/>
              </a:rPr>
            </a:br>
            <a:r>
              <a:rPr lang="es-CO" sz="2200" dirty="0" smtClean="0">
                <a:latin typeface="+mn-lt"/>
                <a:ea typeface="+mn-ea"/>
                <a:cs typeface="+mn-cs"/>
              </a:rPr>
              <a:t/>
            </a:r>
            <a:br>
              <a:rPr lang="es-CO" sz="2200" dirty="0" smtClean="0">
                <a:latin typeface="+mn-lt"/>
                <a:ea typeface="+mn-ea"/>
                <a:cs typeface="+mn-cs"/>
              </a:rPr>
            </a:br>
            <a:r>
              <a:rPr lang="es-CO" sz="2000" dirty="0">
                <a:latin typeface="+mn-lt"/>
                <a:ea typeface="+mn-ea"/>
                <a:cs typeface="+mn-cs"/>
              </a:rPr>
              <a:t/>
            </a:r>
            <a:br>
              <a:rPr lang="es-CO" sz="2000" dirty="0">
                <a:latin typeface="+mn-lt"/>
                <a:ea typeface="+mn-ea"/>
                <a:cs typeface="+mn-cs"/>
              </a:rPr>
            </a:br>
            <a:r>
              <a:rPr lang="es-CO" sz="2800" dirty="0">
                <a:latin typeface="+mn-lt"/>
                <a:ea typeface="+mn-ea"/>
                <a:cs typeface="+mn-cs"/>
              </a:rPr>
              <a:t/>
            </a:r>
            <a:br>
              <a:rPr lang="es-CO" sz="2800" dirty="0">
                <a:latin typeface="+mn-lt"/>
                <a:ea typeface="+mn-ea"/>
                <a:cs typeface="+mn-cs"/>
              </a:rPr>
            </a:br>
            <a:r>
              <a:rPr lang="es-CO" sz="2800" dirty="0">
                <a:latin typeface="+mn-lt"/>
                <a:ea typeface="+mn-ea"/>
                <a:cs typeface="+mn-cs"/>
              </a:rPr>
              <a:t/>
            </a:r>
            <a:br>
              <a:rPr lang="es-CO" sz="2800" dirty="0">
                <a:latin typeface="+mn-lt"/>
                <a:ea typeface="+mn-ea"/>
                <a:cs typeface="+mn-cs"/>
              </a:rPr>
            </a:br>
            <a:r>
              <a:rPr lang="es-CO" sz="1400" dirty="0" smtClean="0"/>
              <a:t/>
            </a:r>
            <a:br>
              <a:rPr lang="es-CO" sz="1400" dirty="0" smtClean="0"/>
            </a:br>
            <a:r>
              <a:rPr lang="es-CO" sz="1400" dirty="0"/>
              <a:t/>
            </a:r>
            <a:br>
              <a:rPr lang="es-CO" sz="1400" dirty="0"/>
            </a:br>
            <a:r>
              <a:rPr lang="es-CO" sz="1400" dirty="0"/>
              <a:t> </a:t>
            </a:r>
            <a:br>
              <a:rPr lang="es-CO" sz="1400" dirty="0"/>
            </a:br>
            <a:r>
              <a:rPr lang="es-CO" sz="1400" dirty="0" smtClean="0"/>
              <a:t>.</a:t>
            </a:r>
            <a:br>
              <a:rPr lang="es-CO" sz="1400" dirty="0" smtClean="0"/>
            </a:br>
            <a:r>
              <a:rPr lang="es-CO" sz="1400" dirty="0"/>
              <a:t/>
            </a:r>
            <a:br>
              <a:rPr lang="es-CO" sz="1400" dirty="0"/>
            </a:br>
            <a:endParaRPr lang="es-CO" sz="1400" b="1" dirty="0"/>
          </a:p>
        </p:txBody>
      </p:sp>
      <p:sp>
        <p:nvSpPr>
          <p:cNvPr id="5" name="Rectángulo 4"/>
          <p:cNvSpPr/>
          <p:nvPr/>
        </p:nvSpPr>
        <p:spPr>
          <a:xfrm>
            <a:off x="1105619" y="2942317"/>
            <a:ext cx="10109914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800" dirty="0" smtClean="0"/>
              <a:t> </a:t>
            </a:r>
          </a:p>
          <a:p>
            <a:endParaRPr lang="es-CO" sz="2800" dirty="0" smtClean="0"/>
          </a:p>
          <a:p>
            <a:endParaRPr lang="es-CO" dirty="0" smtClean="0"/>
          </a:p>
          <a:p>
            <a:endParaRPr lang="es-CO" dirty="0" smtClean="0"/>
          </a:p>
        </p:txBody>
      </p:sp>
      <p:sp>
        <p:nvSpPr>
          <p:cNvPr id="7" name="CuadroTexto 6"/>
          <p:cNvSpPr txBox="1"/>
          <p:nvPr/>
        </p:nvSpPr>
        <p:spPr>
          <a:xfrm>
            <a:off x="10015469" y="6488668"/>
            <a:ext cx="2176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/>
              <a:t>Oficina MECI-Calidad</a:t>
            </a:r>
            <a:endParaRPr lang="es-CO" b="1" dirty="0"/>
          </a:p>
        </p:txBody>
      </p:sp>
    </p:spTree>
    <p:extLst>
      <p:ext uri="{BB962C8B-B14F-4D97-AF65-F5344CB8AC3E}">
        <p14:creationId xmlns:p14="http://schemas.microsoft.com/office/powerpoint/2010/main" val="39531656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0825" y="9012238"/>
            <a:ext cx="9753600" cy="1655762"/>
          </a:xfrm>
        </p:spPr>
        <p:txBody>
          <a:bodyPr/>
          <a:lstStyle/>
          <a:p>
            <a:endParaRPr lang="es-CO" dirty="0"/>
          </a:p>
        </p:txBody>
      </p:sp>
      <p:pic>
        <p:nvPicPr>
          <p:cNvPr id="1028" name="Picture 4" descr="http://emserpla.gov.co/public/defaultLayout/img/footerpane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5637993"/>
            <a:ext cx="12192000" cy="1228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1394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077668" y="1921175"/>
            <a:ext cx="10639914" cy="4261224"/>
          </a:xfrm>
        </p:spPr>
        <p:txBody>
          <a:bodyPr>
            <a:normAutofit/>
          </a:bodyPr>
          <a:lstStyle/>
          <a:p>
            <a:pPr algn="l"/>
            <a:r>
              <a:rPr lang="es-CO" sz="2800" dirty="0">
                <a:latin typeface="+mn-lt"/>
                <a:ea typeface="+mn-ea"/>
                <a:cs typeface="+mn-cs"/>
              </a:rPr>
              <a:t/>
            </a:r>
            <a:br>
              <a:rPr lang="es-CO" sz="2800" dirty="0">
                <a:latin typeface="+mn-lt"/>
                <a:ea typeface="+mn-ea"/>
                <a:cs typeface="+mn-cs"/>
              </a:rPr>
            </a:br>
            <a:r>
              <a:rPr lang="es-CO" sz="2800" dirty="0">
                <a:latin typeface="+mn-lt"/>
                <a:ea typeface="+mn-ea"/>
                <a:cs typeface="+mn-cs"/>
              </a:rPr>
              <a:t/>
            </a:r>
            <a:br>
              <a:rPr lang="es-CO" sz="2800" dirty="0">
                <a:latin typeface="+mn-lt"/>
                <a:ea typeface="+mn-ea"/>
                <a:cs typeface="+mn-cs"/>
              </a:rPr>
            </a:br>
            <a:r>
              <a:rPr lang="es-CO" sz="1400" dirty="0" smtClean="0"/>
              <a:t/>
            </a:r>
            <a:br>
              <a:rPr lang="es-CO" sz="1400" dirty="0" smtClean="0"/>
            </a:br>
            <a:r>
              <a:rPr lang="es-CO" sz="1400" dirty="0"/>
              <a:t/>
            </a:r>
            <a:br>
              <a:rPr lang="es-CO" sz="1400" dirty="0"/>
            </a:br>
            <a:r>
              <a:rPr lang="es-CO" sz="1400" dirty="0"/>
              <a:t> </a:t>
            </a:r>
            <a:br>
              <a:rPr lang="es-CO" sz="1400" dirty="0"/>
            </a:br>
            <a:r>
              <a:rPr lang="es-CO" sz="1400" dirty="0" smtClean="0"/>
              <a:t>.</a:t>
            </a:r>
            <a:br>
              <a:rPr lang="es-CO" sz="1400" dirty="0" smtClean="0"/>
            </a:br>
            <a:r>
              <a:rPr lang="es-CO" sz="1400" dirty="0"/>
              <a:t/>
            </a:r>
            <a:br>
              <a:rPr lang="es-CO" sz="1400" dirty="0"/>
            </a:br>
            <a:endParaRPr lang="es-CO" sz="1400" b="1" dirty="0"/>
          </a:p>
        </p:txBody>
      </p:sp>
      <p:sp>
        <p:nvSpPr>
          <p:cNvPr id="5" name="Rectángulo 4"/>
          <p:cNvSpPr/>
          <p:nvPr/>
        </p:nvSpPr>
        <p:spPr>
          <a:xfrm>
            <a:off x="1105619" y="2942317"/>
            <a:ext cx="10109914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800" dirty="0" smtClean="0"/>
              <a:t> </a:t>
            </a:r>
          </a:p>
          <a:p>
            <a:endParaRPr lang="es-CO" sz="2800" dirty="0" smtClean="0"/>
          </a:p>
          <a:p>
            <a:endParaRPr lang="es-CO" dirty="0" smtClean="0"/>
          </a:p>
          <a:p>
            <a:endParaRPr lang="es-CO" dirty="0" smtClean="0"/>
          </a:p>
        </p:txBody>
      </p:sp>
      <p:sp>
        <p:nvSpPr>
          <p:cNvPr id="2" name="Rectángulo 1"/>
          <p:cNvSpPr/>
          <p:nvPr/>
        </p:nvSpPr>
        <p:spPr>
          <a:xfrm>
            <a:off x="1077668" y="1493432"/>
            <a:ext cx="1010991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CO" sz="3600" b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Por qué se creó el Código?</a:t>
            </a:r>
            <a:endParaRPr lang="es-CO" sz="3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CO" sz="240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s-CO" sz="3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CO" sz="2000" dirty="0" smtClean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Si bien en Colombia ya existían los </a:t>
            </a:r>
            <a:r>
              <a:rPr lang="es-CO" sz="2000" b="1" dirty="0" smtClean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Códigos de Ética</a:t>
            </a:r>
            <a:r>
              <a:rPr lang="es-CO" sz="2000" dirty="0" smtClean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es-CO" sz="2000" dirty="0" smtClean="0">
                <a:solidFill>
                  <a:srgbClr val="333333"/>
                </a:solidFill>
                <a:ea typeface="Times New Roman" panose="02020603050405020304" pitchFamily="18" charset="0"/>
              </a:rPr>
              <a:t>creados de acuerdo </a:t>
            </a:r>
            <a:r>
              <a:rPr lang="es-CO" sz="2000" dirty="0" smtClean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a </a:t>
            </a:r>
            <a:r>
              <a:rPr lang="es-CO" sz="2000" dirty="0" smtClean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la Constitución Política, </a:t>
            </a:r>
            <a:r>
              <a:rPr lang="es-CO" sz="2000" dirty="0" smtClean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al </a:t>
            </a:r>
            <a:r>
              <a:rPr lang="es-CO" sz="2000" dirty="0" smtClean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Modelo Estándar de Control Interno, </a:t>
            </a:r>
            <a:r>
              <a:rPr lang="es-CO" sz="2000" dirty="0" smtClean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al </a:t>
            </a:r>
            <a:r>
              <a:rPr lang="es-CO" sz="2000" dirty="0" smtClean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Código Disciplinario Único, </a:t>
            </a:r>
            <a:r>
              <a:rPr lang="es-CO" sz="2000" dirty="0" smtClean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al </a:t>
            </a:r>
            <a:r>
              <a:rPr lang="es-CO" sz="2000" dirty="0" smtClean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Estatuto Anticorrupción y las Leyes de transparencia y contratación, documento de referencia para gestionar la ética en el día a día de la entidad (conformado por los principios, valores y directrices que en coherencia con el Código de Buen Gobierno, todo servidor público de la entidad </a:t>
            </a:r>
            <a:r>
              <a:rPr lang="es-CO" sz="2000" dirty="0" smtClean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debía </a:t>
            </a:r>
            <a:r>
              <a:rPr lang="es-CO" sz="2000" dirty="0" smtClean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observar en el ejercicio de su función administrativa), que exigía el desarrollo de estos instrumentos a todas las entidades; se determinaron grandes </a:t>
            </a:r>
            <a:r>
              <a:rPr lang="es-CO" sz="2000" b="1" dirty="0" smtClean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diferencias </a:t>
            </a:r>
            <a:r>
              <a:rPr lang="es-CO" sz="2000" dirty="0" smtClean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entre los diferentes códigos: además de que </a:t>
            </a:r>
            <a:r>
              <a:rPr lang="es-CO" sz="2000" dirty="0" smtClean="0">
                <a:effectLst/>
                <a:ea typeface="Times New Roman" panose="02020603050405020304" pitchFamily="18" charset="0"/>
              </a:rPr>
              <a:t>eran </a:t>
            </a:r>
            <a:r>
              <a:rPr lang="es-CO" sz="2000" dirty="0" smtClean="0">
                <a:solidFill>
                  <a:srgbClr val="00B0F0"/>
                </a:solidFill>
                <a:effectLst/>
                <a:ea typeface="Times New Roman" panose="02020603050405020304" pitchFamily="18" charset="0"/>
              </a:rPr>
              <a:t>extensos y complejos, </a:t>
            </a:r>
            <a:r>
              <a:rPr lang="es-CO" sz="2000" dirty="0" smtClean="0">
                <a:effectLst/>
                <a:ea typeface="Times New Roman" panose="02020603050405020304" pitchFamily="18" charset="0"/>
              </a:rPr>
              <a:t>en su mayoría</a:t>
            </a:r>
            <a:r>
              <a:rPr lang="es-CO" sz="2000" dirty="0" smtClean="0">
                <a:solidFill>
                  <a:srgbClr val="00B0F0"/>
                </a:solidFill>
                <a:effectLst/>
                <a:ea typeface="Times New Roman" panose="02020603050405020304" pitchFamily="18" charset="0"/>
              </a:rPr>
              <a:t> no eran conocidos</a:t>
            </a:r>
            <a:r>
              <a:rPr lang="es-CO" sz="2000" dirty="0" smtClean="0">
                <a:effectLst/>
                <a:ea typeface="Times New Roman" panose="02020603050405020304" pitchFamily="18" charset="0"/>
              </a:rPr>
              <a:t> por la mayoría de los servidores públicos de la entidad</a:t>
            </a:r>
            <a:r>
              <a:rPr lang="es-CO" sz="2000" dirty="0" smtClean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. Por estas razones surgió la necesidad de desarrollar un código de tipo general para todos los servidores públicos del país.</a:t>
            </a:r>
            <a:endParaRPr lang="es-CO" sz="20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0015469" y="6488668"/>
            <a:ext cx="2176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/>
              <a:t>Oficina MECI-Calidad</a:t>
            </a:r>
            <a:endParaRPr lang="es-CO" b="1" dirty="0"/>
          </a:p>
        </p:txBody>
      </p:sp>
    </p:spTree>
    <p:extLst>
      <p:ext uri="{BB962C8B-B14F-4D97-AF65-F5344CB8AC3E}">
        <p14:creationId xmlns:p14="http://schemas.microsoft.com/office/powerpoint/2010/main" val="3922190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Resultado de imagen para IMAGEN DE LIBRO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5" t="6831" r="4429" b="12214"/>
          <a:stretch/>
        </p:blipFill>
        <p:spPr bwMode="auto">
          <a:xfrm>
            <a:off x="2386788" y="1867942"/>
            <a:ext cx="6963274" cy="417275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6" descr="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1999" cy="1137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0825" y="9012238"/>
            <a:ext cx="9753600" cy="1655762"/>
          </a:xfrm>
        </p:spPr>
        <p:txBody>
          <a:bodyPr/>
          <a:lstStyle/>
          <a:p>
            <a:endParaRPr lang="es-CO" dirty="0"/>
          </a:p>
        </p:txBody>
      </p:sp>
      <p:pic>
        <p:nvPicPr>
          <p:cNvPr id="1028" name="Picture 4" descr="http://emserpla.gov.co/public/defaultLayout/img/footerpane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40697"/>
            <a:ext cx="12192000" cy="826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1041042" y="2945704"/>
            <a:ext cx="10109914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800" dirty="0" smtClean="0"/>
              <a:t> </a:t>
            </a:r>
          </a:p>
          <a:p>
            <a:endParaRPr lang="es-CO" sz="2800" dirty="0" smtClean="0"/>
          </a:p>
          <a:p>
            <a:endParaRPr lang="es-CO" dirty="0" smtClean="0"/>
          </a:p>
          <a:p>
            <a:endParaRPr lang="es-CO" dirty="0" smtClean="0"/>
          </a:p>
        </p:txBody>
      </p:sp>
      <p:sp>
        <p:nvSpPr>
          <p:cNvPr id="7" name="CuadroTexto 6"/>
          <p:cNvSpPr txBox="1"/>
          <p:nvPr/>
        </p:nvSpPr>
        <p:spPr>
          <a:xfrm>
            <a:off x="2386788" y="1194557"/>
            <a:ext cx="93875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 smtClean="0"/>
              <a:t>PRINCIPIOS ETICOS – CODIGO DE ETICA </a:t>
            </a:r>
            <a:endParaRPr lang="es-CO" sz="3200" b="1" dirty="0"/>
          </a:p>
        </p:txBody>
      </p:sp>
      <p:sp>
        <p:nvSpPr>
          <p:cNvPr id="11" name="CuadroTexto 10"/>
          <p:cNvSpPr txBox="1"/>
          <p:nvPr/>
        </p:nvSpPr>
        <p:spPr>
          <a:xfrm>
            <a:off x="3501769" y="2510104"/>
            <a:ext cx="20743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sz="1400" b="1" dirty="0" smtClean="0"/>
              <a:t>COMPROMISO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sz="14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sz="1400" b="1" dirty="0" smtClean="0"/>
              <a:t>RESPONSABILIDAD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sz="14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sz="1400" b="1" dirty="0" smtClean="0"/>
              <a:t>LEALTAD</a:t>
            </a:r>
          </a:p>
          <a:p>
            <a:endParaRPr lang="es-CO" sz="1400" b="1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sz="1400" b="1" dirty="0" smtClean="0"/>
              <a:t>PERTENENCIA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CO" sz="1400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sz="1400" b="1" dirty="0" smtClean="0"/>
              <a:t>HONESTIDAD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CO" sz="1400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sz="1400" b="1" dirty="0" smtClean="0"/>
              <a:t>ETICA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CO" sz="1400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sz="1400" b="1" dirty="0" smtClean="0"/>
              <a:t>CREATIVIDAD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CO" sz="1200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CO" sz="1200" b="1" dirty="0"/>
          </a:p>
          <a:p>
            <a:endParaRPr lang="es-CO" sz="1200" b="1" dirty="0"/>
          </a:p>
          <a:p>
            <a:endParaRPr lang="es-CO" sz="12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dirty="0"/>
          </a:p>
        </p:txBody>
      </p:sp>
      <p:sp>
        <p:nvSpPr>
          <p:cNvPr id="12" name="CuadroTexto 11"/>
          <p:cNvSpPr txBox="1"/>
          <p:nvPr/>
        </p:nvSpPr>
        <p:spPr>
          <a:xfrm>
            <a:off x="6364990" y="2253206"/>
            <a:ext cx="1748699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O" sz="1200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sz="1400" b="1" dirty="0" smtClean="0"/>
              <a:t>RESPETO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CO" sz="1400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sz="1400" b="1" dirty="0" smtClean="0"/>
              <a:t>CONFIANZA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CO" sz="1400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sz="1400" b="1" dirty="0" smtClean="0"/>
              <a:t>PRO ACTIVIDAD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CO" sz="1400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sz="1400" b="1" dirty="0" smtClean="0"/>
              <a:t>CALIDAD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CO" sz="1400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sz="1400" b="1" dirty="0" smtClean="0"/>
              <a:t>LABORIOSIDAD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CO" sz="1400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sz="1400" b="1" dirty="0" smtClean="0"/>
              <a:t>VOLUNTAD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CO" sz="1400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sz="1400" b="1" dirty="0" smtClean="0"/>
              <a:t>SERVICIO</a:t>
            </a:r>
            <a:endParaRPr lang="es-CO" sz="1400" b="1" dirty="0"/>
          </a:p>
          <a:p>
            <a:endParaRPr lang="es-CO" dirty="0"/>
          </a:p>
          <a:p>
            <a:endParaRPr lang="es-CO" dirty="0" smtClean="0"/>
          </a:p>
          <a:p>
            <a:r>
              <a:rPr lang="es-CO" b="1" dirty="0" smtClean="0"/>
              <a:t> </a:t>
            </a:r>
          </a:p>
          <a:p>
            <a:endParaRPr lang="es-CO" dirty="0"/>
          </a:p>
        </p:txBody>
      </p:sp>
      <p:cxnSp>
        <p:nvCxnSpPr>
          <p:cNvPr id="10" name="Conector recto 9"/>
          <p:cNvCxnSpPr/>
          <p:nvPr/>
        </p:nvCxnSpPr>
        <p:spPr>
          <a:xfrm>
            <a:off x="6095999" y="1514514"/>
            <a:ext cx="2910808" cy="2615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>
            <a:off x="6095999" y="1443245"/>
            <a:ext cx="2910808" cy="1651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uadroTexto 27"/>
          <p:cNvSpPr txBox="1"/>
          <p:nvPr/>
        </p:nvSpPr>
        <p:spPr>
          <a:xfrm>
            <a:off x="10015469" y="6488668"/>
            <a:ext cx="2176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/>
              <a:t>Oficina MECI-Calidad</a:t>
            </a:r>
            <a:endParaRPr lang="es-CO" b="1" dirty="0"/>
          </a:p>
        </p:txBody>
      </p:sp>
    </p:spTree>
    <p:extLst>
      <p:ext uri="{BB962C8B-B14F-4D97-AF65-F5344CB8AC3E}">
        <p14:creationId xmlns:p14="http://schemas.microsoft.com/office/powerpoint/2010/main" val="1929915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0825" y="1197735"/>
            <a:ext cx="8822028" cy="5228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1197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0825" y="9012238"/>
            <a:ext cx="9753600" cy="1655762"/>
          </a:xfrm>
        </p:spPr>
        <p:txBody>
          <a:bodyPr/>
          <a:lstStyle/>
          <a:p>
            <a:endParaRPr lang="es-CO" dirty="0"/>
          </a:p>
        </p:txBody>
      </p:sp>
      <p:pic>
        <p:nvPicPr>
          <p:cNvPr id="1028" name="Picture 4" descr="http://emserpla.gov.co/public/defaultLayout/img/footerpane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44913"/>
            <a:ext cx="12192000" cy="1022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077668" y="1547825"/>
            <a:ext cx="10639914" cy="4261224"/>
          </a:xfrm>
        </p:spPr>
        <p:txBody>
          <a:bodyPr>
            <a:normAutofit/>
          </a:bodyPr>
          <a:lstStyle/>
          <a:p>
            <a:pPr algn="l"/>
            <a:r>
              <a:rPr lang="es-CO" sz="2800" dirty="0">
                <a:latin typeface="+mn-lt"/>
                <a:ea typeface="+mn-ea"/>
                <a:cs typeface="+mn-cs"/>
              </a:rPr>
              <a:t/>
            </a:r>
            <a:br>
              <a:rPr lang="es-CO" sz="2800" dirty="0">
                <a:latin typeface="+mn-lt"/>
                <a:ea typeface="+mn-ea"/>
                <a:cs typeface="+mn-cs"/>
              </a:rPr>
            </a:br>
            <a:r>
              <a:rPr lang="es-CO" sz="2800" dirty="0">
                <a:latin typeface="+mn-lt"/>
                <a:ea typeface="+mn-ea"/>
                <a:cs typeface="+mn-cs"/>
              </a:rPr>
              <a:t/>
            </a:r>
            <a:br>
              <a:rPr lang="es-CO" sz="2800" dirty="0">
                <a:latin typeface="+mn-lt"/>
                <a:ea typeface="+mn-ea"/>
                <a:cs typeface="+mn-cs"/>
              </a:rPr>
            </a:br>
            <a:r>
              <a:rPr lang="es-CO" sz="1400" dirty="0" smtClean="0"/>
              <a:t/>
            </a:r>
            <a:br>
              <a:rPr lang="es-CO" sz="1400" dirty="0" smtClean="0"/>
            </a:br>
            <a:r>
              <a:rPr lang="es-CO" sz="1400" dirty="0"/>
              <a:t/>
            </a:r>
            <a:br>
              <a:rPr lang="es-CO" sz="1400" dirty="0"/>
            </a:br>
            <a:r>
              <a:rPr lang="es-CO" sz="1400" dirty="0"/>
              <a:t> </a:t>
            </a:r>
            <a:br>
              <a:rPr lang="es-CO" sz="1400" dirty="0"/>
            </a:br>
            <a:r>
              <a:rPr lang="es-CO" sz="1400" dirty="0" smtClean="0"/>
              <a:t>.</a:t>
            </a:r>
            <a:br>
              <a:rPr lang="es-CO" sz="1400" dirty="0" smtClean="0"/>
            </a:br>
            <a:r>
              <a:rPr lang="es-CO" sz="1400" dirty="0"/>
              <a:t/>
            </a:r>
            <a:br>
              <a:rPr lang="es-CO" sz="1400" dirty="0"/>
            </a:br>
            <a:endParaRPr lang="es-CO" sz="1400" b="1" dirty="0"/>
          </a:p>
        </p:txBody>
      </p:sp>
      <p:sp>
        <p:nvSpPr>
          <p:cNvPr id="5" name="Rectángulo 4"/>
          <p:cNvSpPr/>
          <p:nvPr/>
        </p:nvSpPr>
        <p:spPr>
          <a:xfrm>
            <a:off x="1105619" y="2942317"/>
            <a:ext cx="10109914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800" dirty="0" smtClean="0"/>
              <a:t> </a:t>
            </a:r>
          </a:p>
          <a:p>
            <a:endParaRPr lang="es-CO" sz="2800" dirty="0" smtClean="0"/>
          </a:p>
          <a:p>
            <a:endParaRPr lang="es-CO" dirty="0" smtClean="0"/>
          </a:p>
          <a:p>
            <a:endParaRPr lang="es-CO" dirty="0" smtClean="0"/>
          </a:p>
        </p:txBody>
      </p:sp>
      <p:sp>
        <p:nvSpPr>
          <p:cNvPr id="7" name="CuadroTexto 6"/>
          <p:cNvSpPr txBox="1"/>
          <p:nvPr/>
        </p:nvSpPr>
        <p:spPr>
          <a:xfrm>
            <a:off x="3007171" y="1292273"/>
            <a:ext cx="10463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 smtClean="0">
                <a:solidFill>
                  <a:srgbClr val="92D050"/>
                </a:solidFill>
              </a:rPr>
              <a:t>VALORES CODIGO DE INTEGRIDAD</a:t>
            </a:r>
            <a:endParaRPr lang="es-CO" sz="3200" b="1" dirty="0">
              <a:solidFill>
                <a:srgbClr val="92D050"/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3412901" y="3505215"/>
            <a:ext cx="20091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b="1" dirty="0" smtClean="0"/>
              <a:t>HONESTIDAD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b="1" dirty="0" smtClean="0"/>
              <a:t>RESPETO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b="1" dirty="0" smtClean="0"/>
              <a:t>COMPROMISO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dirty="0"/>
          </a:p>
        </p:txBody>
      </p:sp>
      <p:sp>
        <p:nvSpPr>
          <p:cNvPr id="12" name="CuadroTexto 11"/>
          <p:cNvSpPr txBox="1"/>
          <p:nvPr/>
        </p:nvSpPr>
        <p:spPr>
          <a:xfrm>
            <a:off x="6977150" y="3505215"/>
            <a:ext cx="16067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b="1" dirty="0" smtClean="0"/>
              <a:t>DILIGENCIA</a:t>
            </a:r>
          </a:p>
          <a:p>
            <a:endParaRPr lang="es-CO" dirty="0"/>
          </a:p>
          <a:p>
            <a:endParaRPr lang="es-CO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b="1" dirty="0" smtClean="0"/>
              <a:t>JUSTICIA </a:t>
            </a:r>
          </a:p>
          <a:p>
            <a:endParaRPr lang="es-CO" dirty="0"/>
          </a:p>
        </p:txBody>
      </p:sp>
      <p:sp>
        <p:nvSpPr>
          <p:cNvPr id="13" name="CuadroTexto 12"/>
          <p:cNvSpPr txBox="1"/>
          <p:nvPr/>
        </p:nvSpPr>
        <p:spPr>
          <a:xfrm>
            <a:off x="10015469" y="6488668"/>
            <a:ext cx="2176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/>
              <a:t>Oficina MECI-Calidad</a:t>
            </a:r>
            <a:endParaRPr lang="es-CO" b="1" dirty="0"/>
          </a:p>
        </p:txBody>
      </p:sp>
    </p:spTree>
    <p:extLst>
      <p:ext uri="{BB962C8B-B14F-4D97-AF65-F5344CB8AC3E}">
        <p14:creationId xmlns:p14="http://schemas.microsoft.com/office/powerpoint/2010/main" val="4224590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7983" y="1197735"/>
            <a:ext cx="8822028" cy="5228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1197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0825" y="9012238"/>
            <a:ext cx="9753600" cy="1655762"/>
          </a:xfrm>
        </p:spPr>
        <p:txBody>
          <a:bodyPr/>
          <a:lstStyle/>
          <a:p>
            <a:endParaRPr lang="es-CO" dirty="0"/>
          </a:p>
        </p:txBody>
      </p:sp>
      <p:pic>
        <p:nvPicPr>
          <p:cNvPr id="1028" name="Picture 4" descr="http://emserpla.gov.co/public/defaultLayout/img/footerpane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44913"/>
            <a:ext cx="12192000" cy="1022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077668" y="1390712"/>
            <a:ext cx="10639914" cy="4261224"/>
          </a:xfrm>
        </p:spPr>
        <p:txBody>
          <a:bodyPr>
            <a:normAutofit/>
          </a:bodyPr>
          <a:lstStyle/>
          <a:p>
            <a:pPr algn="l"/>
            <a:r>
              <a:rPr lang="es-CO" sz="2800" dirty="0">
                <a:latin typeface="+mn-lt"/>
                <a:ea typeface="+mn-ea"/>
                <a:cs typeface="+mn-cs"/>
              </a:rPr>
              <a:t/>
            </a:r>
            <a:br>
              <a:rPr lang="es-CO" sz="2800" dirty="0">
                <a:latin typeface="+mn-lt"/>
                <a:ea typeface="+mn-ea"/>
                <a:cs typeface="+mn-cs"/>
              </a:rPr>
            </a:br>
            <a:r>
              <a:rPr lang="es-CO" sz="2800" dirty="0">
                <a:latin typeface="+mn-lt"/>
                <a:ea typeface="+mn-ea"/>
                <a:cs typeface="+mn-cs"/>
              </a:rPr>
              <a:t/>
            </a:r>
            <a:br>
              <a:rPr lang="es-CO" sz="2800" dirty="0">
                <a:latin typeface="+mn-lt"/>
                <a:ea typeface="+mn-ea"/>
                <a:cs typeface="+mn-cs"/>
              </a:rPr>
            </a:br>
            <a:r>
              <a:rPr lang="es-CO" sz="1400" dirty="0" smtClean="0"/>
              <a:t/>
            </a:r>
            <a:br>
              <a:rPr lang="es-CO" sz="1400" dirty="0" smtClean="0"/>
            </a:br>
            <a:r>
              <a:rPr lang="es-CO" sz="1400" dirty="0"/>
              <a:t/>
            </a:r>
            <a:br>
              <a:rPr lang="es-CO" sz="1400" dirty="0"/>
            </a:br>
            <a:r>
              <a:rPr lang="es-CO" sz="1400" dirty="0"/>
              <a:t> </a:t>
            </a:r>
            <a:br>
              <a:rPr lang="es-CO" sz="1400" dirty="0"/>
            </a:br>
            <a:r>
              <a:rPr lang="es-CO" sz="1400" dirty="0" smtClean="0"/>
              <a:t>.</a:t>
            </a:r>
            <a:br>
              <a:rPr lang="es-CO" sz="1400" dirty="0" smtClean="0"/>
            </a:br>
            <a:r>
              <a:rPr lang="es-CO" sz="1400" dirty="0"/>
              <a:t/>
            </a:r>
            <a:br>
              <a:rPr lang="es-CO" sz="1400" dirty="0"/>
            </a:br>
            <a:endParaRPr lang="es-CO" sz="1400" b="1" dirty="0"/>
          </a:p>
        </p:txBody>
      </p:sp>
      <p:sp>
        <p:nvSpPr>
          <p:cNvPr id="5" name="Rectángulo 4"/>
          <p:cNvSpPr/>
          <p:nvPr/>
        </p:nvSpPr>
        <p:spPr>
          <a:xfrm>
            <a:off x="1105619" y="2942317"/>
            <a:ext cx="10109914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800" dirty="0" smtClean="0"/>
              <a:t> </a:t>
            </a:r>
          </a:p>
          <a:p>
            <a:endParaRPr lang="es-CO" sz="2800" dirty="0" smtClean="0"/>
          </a:p>
          <a:p>
            <a:endParaRPr lang="es-CO" dirty="0" smtClean="0"/>
          </a:p>
          <a:p>
            <a:endParaRPr lang="es-CO" dirty="0" smtClean="0"/>
          </a:p>
        </p:txBody>
      </p:sp>
      <p:sp>
        <p:nvSpPr>
          <p:cNvPr id="11" name="CuadroTexto 10"/>
          <p:cNvSpPr txBox="1"/>
          <p:nvPr/>
        </p:nvSpPr>
        <p:spPr>
          <a:xfrm>
            <a:off x="2925458" y="3322670"/>
            <a:ext cx="301353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es-CO" b="1" dirty="0" smtClean="0"/>
              <a:t>HONESTIDAD</a:t>
            </a:r>
          </a:p>
          <a:p>
            <a:pPr algn="ctr"/>
            <a:endParaRPr lang="es-CO" b="1" dirty="0" smtClean="0"/>
          </a:p>
          <a:p>
            <a:pPr algn="ctr"/>
            <a:r>
              <a:rPr lang="es-CO" sz="1400" dirty="0" smtClean="0"/>
              <a:t>Actúo siempre con fundamento en la verdad, cumpliendo mis deberes con transparencia y rectitud, y siempre favoreciendo el interés general</a:t>
            </a:r>
            <a:r>
              <a:rPr lang="es-CO" dirty="0" smtClean="0"/>
              <a:t>. </a:t>
            </a:r>
            <a:endParaRPr lang="es-CO" dirty="0"/>
          </a:p>
          <a:p>
            <a:pPr algn="ctr"/>
            <a:endParaRPr lang="es-CO" dirty="0"/>
          </a:p>
          <a:p>
            <a:endParaRPr lang="es-CO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dirty="0"/>
          </a:p>
        </p:txBody>
      </p:sp>
      <p:sp>
        <p:nvSpPr>
          <p:cNvPr id="14" name="CuadroTexto 13"/>
          <p:cNvSpPr txBox="1"/>
          <p:nvPr/>
        </p:nvSpPr>
        <p:spPr>
          <a:xfrm>
            <a:off x="6160576" y="3342891"/>
            <a:ext cx="301353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es-CO" b="1" dirty="0" smtClean="0"/>
              <a:t>RESPETO</a:t>
            </a:r>
          </a:p>
          <a:p>
            <a:pPr algn="ctr"/>
            <a:endParaRPr lang="es-CO" sz="1400" dirty="0" smtClean="0"/>
          </a:p>
          <a:p>
            <a:pPr algn="ctr"/>
            <a:r>
              <a:rPr lang="es-CO" sz="1400" dirty="0" smtClean="0"/>
              <a:t>Reconozco</a:t>
            </a:r>
            <a:r>
              <a:rPr lang="es-CO" sz="1400" dirty="0"/>
              <a:t>, valoro y trato de manera digna a todas las Personas, con sus virtudes y defectos, sin importar su labor, su procedencia, títulos o cualquier otra </a:t>
            </a:r>
            <a:r>
              <a:rPr lang="es-CO" sz="1400" dirty="0" smtClean="0"/>
              <a:t>condición.</a:t>
            </a:r>
          </a:p>
          <a:p>
            <a:endParaRPr lang="es-CO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dirty="0"/>
          </a:p>
        </p:txBody>
      </p:sp>
      <p:sp>
        <p:nvSpPr>
          <p:cNvPr id="10" name="CuadroTexto 9"/>
          <p:cNvSpPr txBox="1"/>
          <p:nvPr/>
        </p:nvSpPr>
        <p:spPr>
          <a:xfrm>
            <a:off x="10015469" y="6488668"/>
            <a:ext cx="2176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/>
              <a:t>Oficina MECI-Calidad</a:t>
            </a:r>
            <a:endParaRPr lang="es-CO" b="1" dirty="0"/>
          </a:p>
        </p:txBody>
      </p:sp>
    </p:spTree>
    <p:extLst>
      <p:ext uri="{BB962C8B-B14F-4D97-AF65-F5344CB8AC3E}">
        <p14:creationId xmlns:p14="http://schemas.microsoft.com/office/powerpoint/2010/main" val="2072005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0825" y="1197735"/>
            <a:ext cx="8822028" cy="5228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1197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0825" y="9012238"/>
            <a:ext cx="9753600" cy="1655762"/>
          </a:xfrm>
        </p:spPr>
        <p:txBody>
          <a:bodyPr/>
          <a:lstStyle/>
          <a:p>
            <a:endParaRPr lang="es-CO" dirty="0"/>
          </a:p>
        </p:txBody>
      </p:sp>
      <p:pic>
        <p:nvPicPr>
          <p:cNvPr id="1028" name="Picture 4" descr="http://emserpla.gov.co/public/defaultLayout/img/footerpane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44913"/>
            <a:ext cx="12192000" cy="1022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077668" y="1390712"/>
            <a:ext cx="10639914" cy="4261224"/>
          </a:xfrm>
        </p:spPr>
        <p:txBody>
          <a:bodyPr>
            <a:normAutofit/>
          </a:bodyPr>
          <a:lstStyle/>
          <a:p>
            <a:pPr algn="l"/>
            <a:r>
              <a:rPr lang="es-CO" sz="2800" dirty="0">
                <a:latin typeface="+mn-lt"/>
                <a:ea typeface="+mn-ea"/>
                <a:cs typeface="+mn-cs"/>
              </a:rPr>
              <a:t/>
            </a:r>
            <a:br>
              <a:rPr lang="es-CO" sz="2800" dirty="0">
                <a:latin typeface="+mn-lt"/>
                <a:ea typeface="+mn-ea"/>
                <a:cs typeface="+mn-cs"/>
              </a:rPr>
            </a:br>
            <a:r>
              <a:rPr lang="es-CO" sz="2800" dirty="0">
                <a:latin typeface="+mn-lt"/>
                <a:ea typeface="+mn-ea"/>
                <a:cs typeface="+mn-cs"/>
              </a:rPr>
              <a:t/>
            </a:r>
            <a:br>
              <a:rPr lang="es-CO" sz="2800" dirty="0">
                <a:latin typeface="+mn-lt"/>
                <a:ea typeface="+mn-ea"/>
                <a:cs typeface="+mn-cs"/>
              </a:rPr>
            </a:br>
            <a:r>
              <a:rPr lang="es-CO" sz="1400" dirty="0" smtClean="0"/>
              <a:t/>
            </a:r>
            <a:br>
              <a:rPr lang="es-CO" sz="1400" dirty="0" smtClean="0"/>
            </a:br>
            <a:r>
              <a:rPr lang="es-CO" sz="1400" dirty="0"/>
              <a:t/>
            </a:r>
            <a:br>
              <a:rPr lang="es-CO" sz="1400" dirty="0"/>
            </a:br>
            <a:r>
              <a:rPr lang="es-CO" sz="1400" dirty="0"/>
              <a:t> </a:t>
            </a:r>
            <a:br>
              <a:rPr lang="es-CO" sz="1400" dirty="0"/>
            </a:br>
            <a:r>
              <a:rPr lang="es-CO" sz="1400" dirty="0" smtClean="0"/>
              <a:t>.</a:t>
            </a:r>
            <a:br>
              <a:rPr lang="es-CO" sz="1400" dirty="0" smtClean="0"/>
            </a:br>
            <a:r>
              <a:rPr lang="es-CO" sz="1400" dirty="0"/>
              <a:t/>
            </a:r>
            <a:br>
              <a:rPr lang="es-CO" sz="1400" dirty="0"/>
            </a:br>
            <a:endParaRPr lang="es-CO" sz="1400" b="1" dirty="0"/>
          </a:p>
        </p:txBody>
      </p:sp>
      <p:sp>
        <p:nvSpPr>
          <p:cNvPr id="5" name="Rectángulo 4"/>
          <p:cNvSpPr/>
          <p:nvPr/>
        </p:nvSpPr>
        <p:spPr>
          <a:xfrm>
            <a:off x="1105619" y="2942317"/>
            <a:ext cx="10109914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800" dirty="0" smtClean="0"/>
              <a:t> </a:t>
            </a:r>
          </a:p>
          <a:p>
            <a:endParaRPr lang="es-CO" sz="2800" dirty="0" smtClean="0"/>
          </a:p>
          <a:p>
            <a:endParaRPr lang="es-CO" dirty="0" smtClean="0"/>
          </a:p>
          <a:p>
            <a:endParaRPr lang="es-CO" dirty="0" smtClean="0"/>
          </a:p>
        </p:txBody>
      </p:sp>
      <p:sp>
        <p:nvSpPr>
          <p:cNvPr id="14" name="CuadroTexto 13"/>
          <p:cNvSpPr txBox="1"/>
          <p:nvPr/>
        </p:nvSpPr>
        <p:spPr>
          <a:xfrm>
            <a:off x="3023767" y="3245760"/>
            <a:ext cx="3013539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es-CO" b="1" dirty="0" smtClean="0"/>
              <a:t>COMPROMISO</a:t>
            </a:r>
          </a:p>
          <a:p>
            <a:pPr algn="ctr"/>
            <a:endParaRPr lang="es-CO" b="1" dirty="0" smtClean="0"/>
          </a:p>
          <a:p>
            <a:pPr algn="ctr"/>
            <a:r>
              <a:rPr lang="es-CO" sz="1400" dirty="0" smtClean="0"/>
              <a:t>Soy consciente de la importancia de mi rol como servidor público y estoy en disposición permanente para comprender y resolver las necesidades de las personas con las que me relaciono  en mis labores cotidianas, buscando siempre mejorar su bienestar.</a:t>
            </a:r>
            <a:endParaRPr lang="es-CO" sz="1400" dirty="0"/>
          </a:p>
          <a:p>
            <a:pPr algn="ctr"/>
            <a:endParaRPr lang="es-CO" dirty="0"/>
          </a:p>
          <a:p>
            <a:endParaRPr lang="es-CO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dirty="0"/>
          </a:p>
        </p:txBody>
      </p:sp>
      <p:sp>
        <p:nvSpPr>
          <p:cNvPr id="10" name="CuadroTexto 9"/>
          <p:cNvSpPr txBox="1"/>
          <p:nvPr/>
        </p:nvSpPr>
        <p:spPr>
          <a:xfrm>
            <a:off x="6258885" y="3288456"/>
            <a:ext cx="301353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es-CO" b="1" dirty="0" smtClean="0"/>
              <a:t>DILIGENCIA</a:t>
            </a:r>
          </a:p>
          <a:p>
            <a:pPr algn="ctr"/>
            <a:endParaRPr lang="es-CO" b="1" dirty="0" smtClean="0"/>
          </a:p>
          <a:p>
            <a:pPr algn="ctr"/>
            <a:r>
              <a:rPr lang="es-CO" sz="1400" dirty="0" smtClean="0"/>
              <a:t>Cumplo con los deberes, funciones y responsabilidades asignadas a mi cargo de la mejor manera posible, con atención, prontitud, destreza y eficiencia, para así optimizar el uso de los recursos del Estado.</a:t>
            </a:r>
            <a:endParaRPr lang="es-CO" sz="1400" dirty="0"/>
          </a:p>
        </p:txBody>
      </p:sp>
      <p:sp>
        <p:nvSpPr>
          <p:cNvPr id="11" name="CuadroTexto 10"/>
          <p:cNvSpPr txBox="1"/>
          <p:nvPr/>
        </p:nvSpPr>
        <p:spPr>
          <a:xfrm>
            <a:off x="10015469" y="6488668"/>
            <a:ext cx="2176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/>
              <a:t>Oficina MECI-Calidad</a:t>
            </a:r>
            <a:endParaRPr lang="es-CO" b="1" dirty="0"/>
          </a:p>
        </p:txBody>
      </p:sp>
    </p:spTree>
    <p:extLst>
      <p:ext uri="{BB962C8B-B14F-4D97-AF65-F5344CB8AC3E}">
        <p14:creationId xmlns:p14="http://schemas.microsoft.com/office/powerpoint/2010/main" val="2653151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0825" y="1197735"/>
            <a:ext cx="8822028" cy="5228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1197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0825" y="9012238"/>
            <a:ext cx="9753600" cy="1655762"/>
          </a:xfrm>
        </p:spPr>
        <p:txBody>
          <a:bodyPr/>
          <a:lstStyle/>
          <a:p>
            <a:endParaRPr lang="es-CO" dirty="0"/>
          </a:p>
        </p:txBody>
      </p:sp>
      <p:pic>
        <p:nvPicPr>
          <p:cNvPr id="1028" name="Picture 4" descr="http://emserpla.gov.co/public/defaultLayout/img/footerpane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44913"/>
            <a:ext cx="12192000" cy="1022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077668" y="1390712"/>
            <a:ext cx="10639914" cy="4261224"/>
          </a:xfrm>
        </p:spPr>
        <p:txBody>
          <a:bodyPr>
            <a:normAutofit/>
          </a:bodyPr>
          <a:lstStyle/>
          <a:p>
            <a:pPr algn="l"/>
            <a:r>
              <a:rPr lang="es-CO" sz="2800" dirty="0">
                <a:latin typeface="+mn-lt"/>
                <a:ea typeface="+mn-ea"/>
                <a:cs typeface="+mn-cs"/>
              </a:rPr>
              <a:t/>
            </a:r>
            <a:br>
              <a:rPr lang="es-CO" sz="2800" dirty="0">
                <a:latin typeface="+mn-lt"/>
                <a:ea typeface="+mn-ea"/>
                <a:cs typeface="+mn-cs"/>
              </a:rPr>
            </a:br>
            <a:r>
              <a:rPr lang="es-CO" sz="2800" dirty="0">
                <a:latin typeface="+mn-lt"/>
                <a:ea typeface="+mn-ea"/>
                <a:cs typeface="+mn-cs"/>
              </a:rPr>
              <a:t/>
            </a:r>
            <a:br>
              <a:rPr lang="es-CO" sz="2800" dirty="0">
                <a:latin typeface="+mn-lt"/>
                <a:ea typeface="+mn-ea"/>
                <a:cs typeface="+mn-cs"/>
              </a:rPr>
            </a:br>
            <a:r>
              <a:rPr lang="es-CO" sz="1400" dirty="0" smtClean="0"/>
              <a:t/>
            </a:r>
            <a:br>
              <a:rPr lang="es-CO" sz="1400" dirty="0" smtClean="0"/>
            </a:br>
            <a:r>
              <a:rPr lang="es-CO" sz="1400" dirty="0"/>
              <a:t/>
            </a:r>
            <a:br>
              <a:rPr lang="es-CO" sz="1400" dirty="0"/>
            </a:br>
            <a:r>
              <a:rPr lang="es-CO" sz="1400" dirty="0"/>
              <a:t> </a:t>
            </a:r>
            <a:br>
              <a:rPr lang="es-CO" sz="1400" dirty="0"/>
            </a:br>
            <a:r>
              <a:rPr lang="es-CO" sz="1400" dirty="0" smtClean="0"/>
              <a:t>.</a:t>
            </a:r>
            <a:br>
              <a:rPr lang="es-CO" sz="1400" dirty="0" smtClean="0"/>
            </a:br>
            <a:r>
              <a:rPr lang="es-CO" sz="1400" dirty="0"/>
              <a:t/>
            </a:r>
            <a:br>
              <a:rPr lang="es-CO" sz="1400" dirty="0"/>
            </a:br>
            <a:endParaRPr lang="es-CO" sz="1400" b="1" dirty="0"/>
          </a:p>
        </p:txBody>
      </p:sp>
      <p:sp>
        <p:nvSpPr>
          <p:cNvPr id="5" name="Rectángulo 4"/>
          <p:cNvSpPr/>
          <p:nvPr/>
        </p:nvSpPr>
        <p:spPr>
          <a:xfrm>
            <a:off x="1105619" y="2942317"/>
            <a:ext cx="10109914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800" dirty="0" smtClean="0"/>
              <a:t> </a:t>
            </a:r>
          </a:p>
          <a:p>
            <a:endParaRPr lang="es-CO" sz="2800" dirty="0" smtClean="0"/>
          </a:p>
          <a:p>
            <a:endParaRPr lang="es-CO" dirty="0" smtClean="0"/>
          </a:p>
          <a:p>
            <a:endParaRPr lang="es-CO" dirty="0" smtClean="0"/>
          </a:p>
        </p:txBody>
      </p:sp>
      <p:sp>
        <p:nvSpPr>
          <p:cNvPr id="10" name="CuadroTexto 9"/>
          <p:cNvSpPr txBox="1"/>
          <p:nvPr/>
        </p:nvSpPr>
        <p:spPr>
          <a:xfrm>
            <a:off x="3082460" y="3269893"/>
            <a:ext cx="301353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es-CO" b="1" dirty="0" smtClean="0"/>
              <a:t>JUSTICIA </a:t>
            </a:r>
          </a:p>
          <a:p>
            <a:pPr algn="ctr"/>
            <a:endParaRPr lang="es-CO" b="1" dirty="0" smtClean="0"/>
          </a:p>
          <a:p>
            <a:pPr algn="just"/>
            <a:r>
              <a:rPr lang="es-CO" sz="1400" dirty="0"/>
              <a:t>Actúo con imparcialidad garantizando los derechos de las personas, con equidad, igualdad y sin discriminación .</a:t>
            </a:r>
          </a:p>
          <a:p>
            <a:pPr algn="ctr"/>
            <a:endParaRPr lang="es-CO" dirty="0"/>
          </a:p>
          <a:p>
            <a:endParaRPr lang="es-CO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dirty="0"/>
          </a:p>
        </p:txBody>
      </p:sp>
      <p:sp>
        <p:nvSpPr>
          <p:cNvPr id="11" name="CuadroTexto 10"/>
          <p:cNvSpPr txBox="1"/>
          <p:nvPr/>
        </p:nvSpPr>
        <p:spPr>
          <a:xfrm>
            <a:off x="6439152" y="3085635"/>
            <a:ext cx="266910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/>
              <a:t>VALORES DEL </a:t>
            </a:r>
            <a:r>
              <a:rPr lang="es-CO" b="1" dirty="0"/>
              <a:t>SERVICIO PÚBLICO </a:t>
            </a:r>
          </a:p>
          <a:p>
            <a:pPr algn="just"/>
            <a:r>
              <a:rPr lang="es-CO" sz="1400" dirty="0"/>
              <a:t>Los servidores públicos colombianos somos personas que con vocación y orgullo trabajamos duro para servir y ayudar a los colombianos. Es por esto que este código es tan importante. </a:t>
            </a:r>
            <a:r>
              <a:rPr lang="es-CO" sz="1400" i="1" dirty="0"/>
              <a:t>Llévalo contigo, léelo, entiéndelo, siéntelo y vívelo día tras día. </a:t>
            </a:r>
          </a:p>
          <a:p>
            <a:endParaRPr lang="es-CO" sz="16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s-CO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dirty="0"/>
          </a:p>
        </p:txBody>
      </p:sp>
      <p:sp>
        <p:nvSpPr>
          <p:cNvPr id="13" name="CuadroTexto 12"/>
          <p:cNvSpPr txBox="1"/>
          <p:nvPr/>
        </p:nvSpPr>
        <p:spPr>
          <a:xfrm>
            <a:off x="10015469" y="6488668"/>
            <a:ext cx="2176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/>
              <a:t>Oficina MECI-Calidad</a:t>
            </a:r>
            <a:endParaRPr lang="es-CO" b="1" dirty="0"/>
          </a:p>
        </p:txBody>
      </p:sp>
    </p:spTree>
    <p:extLst>
      <p:ext uri="{BB962C8B-B14F-4D97-AF65-F5344CB8AC3E}">
        <p14:creationId xmlns:p14="http://schemas.microsoft.com/office/powerpoint/2010/main" val="3430979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</TotalTime>
  <Words>335</Words>
  <Application>Microsoft Office PowerPoint</Application>
  <PresentationFormat>Panorámica</PresentationFormat>
  <Paragraphs>111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Tema de Office</vt:lpstr>
      <vt:lpstr>CODIGO DE INTEGRIDAD</vt:lpstr>
      <vt:lpstr>CODIGO DE INTEGRIDAD</vt:lpstr>
      <vt:lpstr>PROPOSITO:     Orientar las actuaciones de los servidores y establecer pautas concretas de cómo debe ser su comportamiento en su labor, enmarcados en una línea de acción cotidiana. Será un único código general y conciso para ser aplicable a los servidores de todas las entidades Públicas del Estado.    El código reúne cinco (5) valores:  La Honestidad, El Respeto, El Compromiso, la Diligencia y la Justicia, seleccionados por casi 25 mil servidores del país mediante mecanismos como buzones dispuestos en Ministerios y Departamentos Administrativos, así como a través de un formulario de votación  virtual. Su presentación tuvo lugar en la conmemoración del día Nacional del Servidor Públicos, edición 2017; en este evento, El Presidente de la época, Dr. Juan Manuel Santos, presentó los cinco (5) valores que componen el código de Integridad a cerca de 1.000 servidores Públicos.          .  </vt:lpstr>
      <vt:lpstr>      .  </vt:lpstr>
      <vt:lpstr>Presentación de PowerPoint</vt:lpstr>
      <vt:lpstr>      .  </vt:lpstr>
      <vt:lpstr>      .  </vt:lpstr>
      <vt:lpstr>      .  </vt:lpstr>
      <vt:lpstr>      .  </vt:lpstr>
      <vt:lpstr>     .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CALIDAD</dc:creator>
  <cp:lastModifiedBy>CALIDAD</cp:lastModifiedBy>
  <cp:revision>54</cp:revision>
  <cp:lastPrinted>2018-11-27T22:35:06Z</cp:lastPrinted>
  <dcterms:created xsi:type="dcterms:W3CDTF">2018-11-07T16:25:12Z</dcterms:created>
  <dcterms:modified xsi:type="dcterms:W3CDTF">2018-11-28T20:48:32Z</dcterms:modified>
</cp:coreProperties>
</file>